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4" r:id="rId1"/>
  </p:sldMasterIdLst>
  <p:sldIdLst>
    <p:sldId id="256" r:id="rId2"/>
    <p:sldId id="261" r:id="rId3"/>
    <p:sldId id="283" r:id="rId4"/>
    <p:sldId id="257" r:id="rId5"/>
    <p:sldId id="268" r:id="rId6"/>
    <p:sldId id="275" r:id="rId7"/>
    <p:sldId id="290" r:id="rId8"/>
    <p:sldId id="293" r:id="rId9"/>
    <p:sldId id="292" r:id="rId10"/>
    <p:sldId id="294" r:id="rId11"/>
    <p:sldId id="289" r:id="rId12"/>
    <p:sldId id="274" r:id="rId13"/>
    <p:sldId id="279" r:id="rId14"/>
    <p:sldId id="280" r:id="rId15"/>
    <p:sldId id="282" r:id="rId16"/>
    <p:sldId id="270" r:id="rId17"/>
    <p:sldId id="26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4211" autoAdjust="0"/>
    <p:restoredTop sz="95278" autoAdjust="0"/>
  </p:normalViewPr>
  <p:slideViewPr>
    <p:cSldViewPr snapToGrid="0">
      <p:cViewPr>
        <p:scale>
          <a:sx n="78" d="100"/>
          <a:sy n="78" d="100"/>
        </p:scale>
        <p:origin x="-888" y="-2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jpeg>
</file>

<file path=ppt/media/image37.png>
</file>

<file path=ppt/media/image38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05001"/>
            <a:ext cx="100584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572000"/>
            <a:ext cx="861568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336800" cy="58515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5486400"/>
            <a:ext cx="10212916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3852863"/>
            <a:ext cx="8180916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28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28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28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5495544"/>
            <a:ext cx="103632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" y="6096000"/>
            <a:ext cx="103632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6400" y="381000"/>
            <a:ext cx="10363200" cy="4942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36" y="5495278"/>
            <a:ext cx="103632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1277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2336" y="6096000"/>
            <a:ext cx="103632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16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16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277600" y="5486400"/>
            <a:ext cx="9144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5717" y="5648960"/>
            <a:ext cx="73152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C11D2004-252B-478B-9B4C-BD18A1DC3434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510428" y="3987800"/>
            <a:ext cx="2367281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474869" y="1584960"/>
            <a:ext cx="2438399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6A0FA43-3565-4953-9650-F6D29272CA29}" type="datetimeFigureOut">
              <a:rPr lang="en-IN" smtClean="0"/>
              <a:pPr/>
              <a:t>30-06-2021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6" Type="http://schemas.openxmlformats.org/officeDocument/2006/relationships/image" Target="../media/image36.jpe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5" Type="http://schemas.openxmlformats.org/officeDocument/2006/relationships/image" Target="../media/image38.jpeg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3342623/" TargetMode="External"/><Relationship Id="rId2" Type="http://schemas.openxmlformats.org/officeDocument/2006/relationships/hyperlink" Target="https://ir.uiowa.edu/cgi/viewcontent.cgi?article=1311&amp;context=drivingasses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searchgate.net/publication/322205318_SUBJECTIVE_METHO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10" Type="http://schemas.openxmlformats.org/officeDocument/2006/relationships/image" Target="../media/image18.jpeg"/><Relationship Id="rId4" Type="http://schemas.openxmlformats.org/officeDocument/2006/relationships/image" Target="../media/image12.png"/><Relationship Id="rId9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5B010C6-63EE-4DFB-BAC7-B477DFBBAF37}"/>
              </a:ext>
            </a:extLst>
          </p:cNvPr>
          <p:cNvSpPr txBox="1"/>
          <p:nvPr/>
        </p:nvSpPr>
        <p:spPr>
          <a:xfrm>
            <a:off x="852256" y="452761"/>
            <a:ext cx="103602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Bahnschrift" pitchFamily="34" charset="0"/>
              </a:rPr>
              <a:t>RAJ KUMAR GOEL INSTITUTE OF TECHNOLOGY GHAZIABAD</a:t>
            </a:r>
          </a:p>
          <a:p>
            <a:r>
              <a:rPr lang="en-US" sz="2800" b="1" dirty="0">
                <a:latin typeface="Bahnschrift" pitchFamily="34" charset="0"/>
              </a:rPr>
              <a:t>       DEPARTMENT OF COMPUTER SCIENCE  &amp; ENGINEERING</a:t>
            </a:r>
          </a:p>
          <a:p>
            <a:r>
              <a:rPr lang="en-US" sz="2800" b="1" dirty="0">
                <a:latin typeface="Bahnschrift" pitchFamily="34" charset="0"/>
              </a:rPr>
              <a:t>                             SESSION:-2020-2021</a:t>
            </a:r>
            <a:endParaRPr lang="en-IN" sz="2800" b="1" dirty="0">
              <a:latin typeface="Bahnschrift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9157A78-3357-475B-A5CD-B642E2D51407}"/>
              </a:ext>
            </a:extLst>
          </p:cNvPr>
          <p:cNvSpPr txBox="1"/>
          <p:nvPr/>
        </p:nvSpPr>
        <p:spPr>
          <a:xfrm>
            <a:off x="1622567" y="2631966"/>
            <a:ext cx="8080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2">
                    <a:lumMod val="75000"/>
                  </a:schemeClr>
                </a:solidFill>
                <a:latin typeface="Bahnschrift" pitchFamily="34" charset="0"/>
              </a:rPr>
              <a:t>DRIVER DROWSINESS DETECTION</a:t>
            </a:r>
            <a:endParaRPr lang="en-IN" sz="4000" dirty="0">
              <a:solidFill>
                <a:schemeClr val="accent2">
                  <a:lumMod val="75000"/>
                </a:schemeClr>
              </a:solidFill>
              <a:latin typeface="Bahnschrift" pitchFamily="34" charset="0"/>
            </a:endParaRPr>
          </a:p>
        </p:txBody>
      </p:sp>
      <p:pic>
        <p:nvPicPr>
          <p:cNvPr id="12" name="Picture 8">
            <a:extLst>
              <a:ext uri="{FF2B5EF4-FFF2-40B4-BE49-F238E27FC236}">
                <a16:creationId xmlns:a16="http://schemas.microsoft.com/office/drawing/2014/main" xmlns="" id="{B05C4109-412A-47B9-AA29-8546AD4F7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1802386"/>
            <a:ext cx="1582737" cy="105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9">
            <a:extLst>
              <a:ext uri="{FF2B5EF4-FFF2-40B4-BE49-F238E27FC236}">
                <a16:creationId xmlns:a16="http://schemas.microsoft.com/office/drawing/2014/main" xmlns="" id="{28AE2C1A-8688-467D-A463-3BA5D22B7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614724" y="1802386"/>
            <a:ext cx="1655763" cy="1008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E90EBE1-EC5E-4B30-89E8-DC0806CC52E3}"/>
              </a:ext>
            </a:extLst>
          </p:cNvPr>
          <p:cNvSpPr txBox="1"/>
          <p:nvPr/>
        </p:nvSpPr>
        <p:spPr>
          <a:xfrm>
            <a:off x="6795097" y="4289795"/>
            <a:ext cx="4417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Bahnschrift" pitchFamily="34" charset="0"/>
              </a:rPr>
              <a:t>SUBMITTED BY:-G-8</a:t>
            </a:r>
          </a:p>
          <a:p>
            <a:pPr algn="r"/>
            <a:endParaRPr lang="en-US" b="1" dirty="0">
              <a:latin typeface="Bahnschrift" pitchFamily="34" charset="0"/>
            </a:endParaRPr>
          </a:p>
          <a:p>
            <a:pPr algn="r"/>
            <a:r>
              <a:rPr lang="en-US" b="1" dirty="0">
                <a:latin typeface="Bahnschrift" pitchFamily="34" charset="0"/>
              </a:rPr>
              <a:t>PRINCY UPADHYAY(1703310139)</a:t>
            </a:r>
          </a:p>
          <a:p>
            <a:pPr algn="r"/>
            <a:r>
              <a:rPr lang="en-US" b="1" dirty="0">
                <a:latin typeface="Bahnschrift" pitchFamily="34" charset="0"/>
              </a:rPr>
              <a:t>LAUREN JAIN(1703310102)</a:t>
            </a:r>
          </a:p>
          <a:p>
            <a:pPr algn="r"/>
            <a:r>
              <a:rPr lang="en-US" b="1" dirty="0">
                <a:latin typeface="Bahnschrift" pitchFamily="34" charset="0"/>
              </a:rPr>
              <a:t>SATYA MISHRA(1703310176)</a:t>
            </a:r>
          </a:p>
          <a:p>
            <a:pPr algn="r"/>
            <a:r>
              <a:rPr lang="en-US" b="1" dirty="0">
                <a:latin typeface="Bahnschrift" pitchFamily="34" charset="0"/>
              </a:rPr>
              <a:t>SHRIYA GOYAL(1703310195)</a:t>
            </a:r>
          </a:p>
          <a:p>
            <a:pPr algn="r"/>
            <a:endParaRPr lang="en-US" b="1" dirty="0">
              <a:latin typeface="Bahnschrift" pitchFamily="34" charset="0"/>
            </a:endParaRPr>
          </a:p>
          <a:p>
            <a:pPr algn="r"/>
            <a:r>
              <a:rPr lang="en-US" sz="1800" b="1" dirty="0">
                <a:latin typeface="Bahnschrift" pitchFamily="34" charset="0"/>
              </a:rPr>
              <a:t>GUIDE : DR. SACHI GUPTA(HOD CSE)</a:t>
            </a:r>
            <a:endParaRPr lang="en-IN" sz="1800" b="1" dirty="0">
              <a:latin typeface="Bahnschrift" pitchFamily="34" charset="0"/>
            </a:endParaRPr>
          </a:p>
          <a:p>
            <a:endParaRPr lang="en-US" b="1" dirty="0">
              <a:latin typeface="Bahnschrift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BEFF7869-82E0-47C3-A27B-CB405CF790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31" y="4607436"/>
            <a:ext cx="3373515" cy="225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69800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552" y="-151448"/>
            <a:ext cx="10160000" cy="1143000"/>
          </a:xfrm>
        </p:spPr>
        <p:txBody>
          <a:bodyPr/>
          <a:lstStyle/>
          <a:p>
            <a:pPr algn="ctr"/>
            <a:r>
              <a:rPr lang="en-IN" sz="3200" b="1" dirty="0">
                <a:latin typeface="Bahnschrift" pitchFamily="34" charset="0"/>
              </a:rPr>
              <a:t>DESIGN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979359"/>
            <a:ext cx="5559552" cy="2892849"/>
          </a:xfrm>
          <a:prstGeom prst="rect">
            <a:avLst/>
          </a:prstGeom>
          <a:ln w="3175">
            <a:solidFill>
              <a:schemeClr val="bg2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644896" y="979360"/>
            <a:ext cx="5620512" cy="28928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4A28D32-AF1C-6A4D-9548-B6E3BAAAD6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877312" y="3872208"/>
            <a:ext cx="5535168" cy="298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01927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67419"/>
            <a:ext cx="8596668" cy="862641"/>
          </a:xfrm>
        </p:spPr>
        <p:txBody>
          <a:bodyPr/>
          <a:lstStyle/>
          <a:p>
            <a:pPr algn="ctr"/>
            <a:r>
              <a:rPr lang="en-US" sz="3200" b="1" dirty="0">
                <a:solidFill>
                  <a:schemeClr val="tx1"/>
                </a:solidFill>
                <a:latin typeface="Bahnschrift" pitchFamily="34" charset="0"/>
              </a:rPr>
              <a:t>TESTING(TEST CASE)</a:t>
            </a:r>
          </a:p>
        </p:txBody>
      </p:sp>
      <p:pic>
        <p:nvPicPr>
          <p:cNvPr id="1026" name="Picture 2" descr="E:\Project driver drowsiness detection\Code Output\Blink Detecti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26127" y="1491035"/>
            <a:ext cx="2843784" cy="2843784"/>
          </a:xfrm>
          <a:prstGeom prst="rect">
            <a:avLst/>
          </a:prstGeom>
          <a:noFill/>
        </p:spPr>
      </p:pic>
      <p:pic>
        <p:nvPicPr>
          <p:cNvPr id="1027" name="Picture 3" descr="E:\Project driver drowsiness detection\Code Output\Yawn Detection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54109" y="1536931"/>
            <a:ext cx="2898648" cy="2791878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598E97E-8CD3-4950-9E0C-EF95EEC5018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3853" y="1431610"/>
            <a:ext cx="2894216" cy="287774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80161" y="4990290"/>
            <a:ext cx="89883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Wingdings" panose="05000000000000000000" pitchFamily="2" charset="2"/>
            </a:pPr>
            <a:r>
              <a:rPr lang="en-US" sz="1600" dirty="0" smtClean="0">
                <a:latin typeface="Bahnschrift" pitchFamily="34" charset="0"/>
                <a:cs typeface="Times New Roman" panose="02020603050405020304" pitchFamily="18" charset="0"/>
              </a:rPr>
              <a:t>The system is able to detect facial gestures at different angles also in dim light.</a:t>
            </a:r>
            <a:endParaRPr lang="en-US" sz="1600" dirty="0">
              <a:latin typeface="Bahnschrift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2082" y="168573"/>
            <a:ext cx="3053918" cy="488272"/>
          </a:xfrm>
        </p:spPr>
        <p:txBody>
          <a:bodyPr>
            <a:normAutofit fontScale="90000"/>
          </a:bodyPr>
          <a:lstStyle/>
          <a:p>
            <a:pPr algn="ctr"/>
            <a:r>
              <a:rPr lang="en-IN" sz="2800" b="1" dirty="0">
                <a:solidFill>
                  <a:schemeClr val="tx1"/>
                </a:solidFill>
                <a:latin typeface="Bahnschrift" pitchFamily="34" charset="0"/>
              </a:rPr>
              <a:t>IMPLEMENTATION</a:t>
            </a:r>
            <a:r>
              <a:rPr lang="en-IN" sz="2800" b="1" dirty="0">
                <a:solidFill>
                  <a:schemeClr val="tx1"/>
                </a:solidFill>
                <a:latin typeface="Algerian" panose="04020705040A02060702" pitchFamily="82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147" y="838940"/>
            <a:ext cx="8596668" cy="4676121"/>
          </a:xfrm>
        </p:spPr>
        <p:txBody>
          <a:bodyPr>
            <a:normAutofit/>
          </a:bodyPr>
          <a:lstStyle/>
          <a:p>
            <a:pPr marL="0" indent="0" algn="just">
              <a:buClr>
                <a:schemeClr val="tx1"/>
              </a:buClr>
              <a:buNone/>
            </a:pPr>
            <a:r>
              <a:rPr lang="en-IN" sz="1800" b="1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Detection of facial landmark of driver in real time using OpenCV, dlib library</a:t>
            </a:r>
            <a:r>
              <a:rPr lang="en-IN" sz="1800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.</a:t>
            </a:r>
          </a:p>
          <a:p>
            <a:pPr algn="just"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Bahnschrift" pitchFamily="34" charset="0"/>
                <a:cs typeface="Times New Roman" panose="02020603050405020304" pitchFamily="18" charset="0"/>
              </a:rPr>
              <a:t>The pre-trained facial landmark detector inside the dlib library is used to estimate the location of </a:t>
            </a:r>
            <a:r>
              <a:rPr lang="en-US" sz="1800" b="1" i="1" dirty="0">
                <a:solidFill>
                  <a:schemeClr val="tx1"/>
                </a:solidFill>
                <a:effectLst/>
                <a:latin typeface="Bahnschrift" pitchFamily="34" charset="0"/>
                <a:cs typeface="Times New Roman" panose="02020603050405020304" pitchFamily="18" charset="0"/>
              </a:rPr>
              <a:t>68 (x, y)-coordinates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Bahnschrift" pitchFamily="34" charset="0"/>
                <a:cs typeface="Times New Roman" panose="02020603050405020304" pitchFamily="18" charset="0"/>
              </a:rPr>
              <a:t> that map to facial structures on the face.</a:t>
            </a:r>
          </a:p>
          <a:p>
            <a:pPr algn="just"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Bahnschrift" pitchFamily="34" charset="0"/>
                <a:cs typeface="Times New Roman" panose="02020603050405020304" pitchFamily="18" charset="0"/>
              </a:rPr>
              <a:t>Facial landmarks are used to localize and represent salient regions of the face, such as:</a:t>
            </a:r>
          </a:p>
          <a:p>
            <a:pPr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Bahnschrift" pitchFamily="34" charset="0"/>
                <a:cs typeface="Times New Roman" panose="02020603050405020304" pitchFamily="18" charset="0"/>
              </a:rPr>
              <a:t>Eyes</a:t>
            </a:r>
            <a:endParaRPr lang="en-US" sz="1600" dirty="0">
              <a:solidFill>
                <a:schemeClr val="tx1"/>
              </a:solidFill>
              <a:latin typeface="Bahnschrift" pitchFamily="34" charset="0"/>
              <a:cs typeface="Times New Roman" panose="02020603050405020304" pitchFamily="18" charset="0"/>
            </a:endParaRPr>
          </a:p>
          <a:p>
            <a:pPr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Bahnschrift" pitchFamily="34" charset="0"/>
                <a:cs typeface="Times New Roman" panose="02020603050405020304" pitchFamily="18" charset="0"/>
              </a:rPr>
              <a:t>Eyebrows </a:t>
            </a:r>
            <a:endParaRPr lang="en-US" sz="1600" dirty="0">
              <a:solidFill>
                <a:schemeClr val="tx1"/>
              </a:solidFill>
              <a:latin typeface="Bahnschrift" pitchFamily="34" charset="0"/>
              <a:cs typeface="Times New Roman" panose="02020603050405020304" pitchFamily="18" charset="0"/>
            </a:endParaRPr>
          </a:p>
          <a:p>
            <a:pPr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Bahnschrift" pitchFamily="34" charset="0"/>
                <a:cs typeface="Times New Roman" panose="02020603050405020304" pitchFamily="18" charset="0"/>
              </a:rPr>
              <a:t>Nose</a:t>
            </a:r>
          </a:p>
          <a:p>
            <a:pPr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Bahnschrift" pitchFamily="34" charset="0"/>
                <a:cs typeface="Times New Roman" panose="02020603050405020304" pitchFamily="18" charset="0"/>
              </a:rPr>
              <a:t>Mouth</a:t>
            </a:r>
            <a:endParaRPr lang="en-US" sz="1600" dirty="0">
              <a:solidFill>
                <a:schemeClr val="tx1"/>
              </a:solidFill>
              <a:latin typeface="Bahnschrift" pitchFamily="34" charset="0"/>
              <a:cs typeface="Times New Roman" panose="02020603050405020304" pitchFamily="18" charset="0"/>
            </a:endParaRPr>
          </a:p>
          <a:p>
            <a:pPr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Bahnschrift" pitchFamily="34" charset="0"/>
                <a:cs typeface="Times New Roman" panose="02020603050405020304" pitchFamily="18" charset="0"/>
              </a:rPr>
              <a:t>Jawline</a:t>
            </a:r>
          </a:p>
          <a:p>
            <a:pPr marL="0" indent="0" algn="just">
              <a:buClr>
                <a:schemeClr val="tx1"/>
              </a:buClr>
              <a:buNone/>
            </a:pPr>
            <a:endParaRPr lang="en-IN" sz="8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chemeClr val="tx1"/>
              </a:buClr>
              <a:buNone/>
            </a:pP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chemeClr val="tx1"/>
              </a:buClr>
              <a:buNone/>
            </a:pP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chemeClr val="tx1"/>
              </a:buClr>
              <a:buNone/>
            </a:pP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chemeClr val="tx1"/>
              </a:buClr>
              <a:buNone/>
            </a:pP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598E97E-8CD3-4950-9E0C-EF95EEC501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29946" y="3357687"/>
            <a:ext cx="2894216" cy="2777369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xmlns="" id="{BC2949A0-5CE9-4EB3-B713-C7EF3C8F1E99}"/>
              </a:ext>
            </a:extLst>
          </p:cNvPr>
          <p:cNvSpPr/>
          <p:nvPr/>
        </p:nvSpPr>
        <p:spPr>
          <a:xfrm>
            <a:off x="6280438" y="4328875"/>
            <a:ext cx="873947" cy="4882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9E229E0-4E4B-4751-AD3D-8CED4AA55298}"/>
              </a:ext>
            </a:extLst>
          </p:cNvPr>
          <p:cNvSpPr txBox="1"/>
          <p:nvPr/>
        </p:nvSpPr>
        <p:spPr>
          <a:xfrm>
            <a:off x="8652157" y="2785889"/>
            <a:ext cx="1610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ahnschrift" pitchFamily="34" charset="0"/>
                <a:cs typeface="Times New Roman" panose="02020603050405020304" pitchFamily="18" charset="0"/>
              </a:rPr>
              <a:t>OUTPUT</a:t>
            </a:r>
            <a:endParaRPr lang="en-IN" sz="2000" b="1" dirty="0">
              <a:latin typeface="Bahnschrift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F084E425-9668-4A86-910C-ABD8BC5443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74792" y="2805344"/>
            <a:ext cx="3004604" cy="343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02530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45B043C-B4E8-4C05-A2A3-08980E549A87}"/>
              </a:ext>
            </a:extLst>
          </p:cNvPr>
          <p:cNvSpPr txBox="1"/>
          <p:nvPr/>
        </p:nvSpPr>
        <p:spPr>
          <a:xfrm>
            <a:off x="340786" y="857667"/>
            <a:ext cx="7091146" cy="7786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n-IN" sz="2200" b="1" dirty="0">
                <a:latin typeface="Bahnschrift" pitchFamily="34" charset="0"/>
                <a:cs typeface="Times New Roman" panose="02020603050405020304" pitchFamily="18" charset="0"/>
              </a:rPr>
              <a:t>D</a:t>
            </a:r>
            <a:r>
              <a:rPr lang="en-IN" sz="2200" b="1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etection of eye blinking of the driver in real time using OpenCV and </a:t>
            </a:r>
            <a:r>
              <a:rPr lang="en-IN" sz="2200" b="1" dirty="0" err="1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dlib</a:t>
            </a:r>
            <a:r>
              <a:rPr lang="en-IN" sz="2200" b="1" dirty="0" smtClean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buClr>
                <a:schemeClr val="tx1"/>
              </a:buClr>
            </a:pPr>
            <a:endParaRPr lang="en-IN" sz="2200" b="1" dirty="0">
              <a:solidFill>
                <a:schemeClr val="tx1"/>
              </a:solidFill>
              <a:latin typeface="Bahnschrift" pitchFamily="34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IN" sz="1600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Follo</a:t>
            </a: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wing are the steps for implementation of eye blinking :-</a:t>
            </a:r>
            <a:endParaRPr lang="en-IN" sz="1600" dirty="0">
              <a:solidFill>
                <a:schemeClr val="tx1"/>
              </a:solidFill>
              <a:latin typeface="Bahnschrift" pitchFamily="34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IN" sz="1600" b="0" i="0" dirty="0">
                <a:effectLst/>
                <a:latin typeface="Bahnschrift" pitchFamily="34" charset="0"/>
                <a:cs typeface="Times New Roman" panose="02020603050405020304" pitchFamily="18" charset="0"/>
              </a:rPr>
              <a:t>Eye localization.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Calculation of Eye Aspect Ratio.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</a:pP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IN" sz="1600" b="1" dirty="0">
                <a:latin typeface="Bahnschrift" pitchFamily="34" charset="0"/>
                <a:cs typeface="Times New Roman" panose="02020603050405020304" pitchFamily="18" charset="0"/>
              </a:rPr>
              <a:t>Check </a:t>
            </a:r>
            <a:r>
              <a:rPr lang="en-IN" sz="1600" b="1" dirty="0" smtClean="0">
                <a:latin typeface="Bahnschrift" pitchFamily="34" charset="0"/>
                <a:cs typeface="Times New Roman" panose="02020603050405020304" pitchFamily="18" charset="0"/>
              </a:rPr>
              <a:t>condition</a:t>
            </a:r>
            <a:endParaRPr lang="en-IN" sz="1600" b="1" dirty="0">
              <a:latin typeface="Bahnschrift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Clr>
                <a:schemeClr val="tx1"/>
              </a:buClr>
              <a:buFont typeface="Arial" pitchFamily="34" charset="0"/>
              <a:buChar char="•"/>
            </a:pPr>
            <a:r>
              <a:rPr lang="en-IN" sz="1600" dirty="0" smtClean="0">
                <a:latin typeface="Bahnschrift" pitchFamily="34" charset="0"/>
                <a:cs typeface="Times New Roman" panose="02020603050405020304" pitchFamily="18" charset="0"/>
              </a:rPr>
              <a:t>If </a:t>
            </a: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EAR value is less than </a:t>
            </a:r>
            <a:r>
              <a:rPr lang="en-IN" sz="1600" dirty="0" smtClean="0">
                <a:latin typeface="Bahnschrift" pitchFamily="34" charset="0"/>
                <a:cs typeface="Times New Roman" panose="02020603050405020304" pitchFamily="18" charset="0"/>
              </a:rPr>
              <a:t>0.30 </a:t>
            </a: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in 30 frames then eye blink is detected and after 3 blinks, a warning is generated.</a:t>
            </a:r>
          </a:p>
          <a:p>
            <a:pPr marL="800100" lvl="1" indent="-342900">
              <a:buClr>
                <a:schemeClr val="tx1"/>
              </a:buClr>
              <a:buFont typeface="Arial" pitchFamily="34" charset="0"/>
              <a:buChar char="•"/>
            </a:pP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Or if EAR value is less than </a:t>
            </a:r>
            <a:r>
              <a:rPr lang="en-IN" sz="1600" dirty="0" smtClean="0">
                <a:latin typeface="Bahnschrift" pitchFamily="34" charset="0"/>
                <a:cs typeface="Times New Roman" panose="02020603050405020304" pitchFamily="18" charset="0"/>
              </a:rPr>
              <a:t>0.30 </a:t>
            </a: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in 90 frames then also a warning is generated</a:t>
            </a:r>
            <a:r>
              <a:rPr lang="en-IN" sz="2000" dirty="0">
                <a:latin typeface="Bahnschrift" pitchFamily="34" charset="0"/>
                <a:cs typeface="Times New Roman" panose="02020603050405020304" pitchFamily="18" charset="0"/>
              </a:rPr>
              <a:t>. 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2013ACA9-9E5F-4FE9-8864-336607120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9602" y="257387"/>
            <a:ext cx="3335373" cy="420717"/>
          </a:xfrm>
        </p:spPr>
        <p:txBody>
          <a:bodyPr>
            <a:normAutofit fontScale="90000"/>
          </a:bodyPr>
          <a:lstStyle/>
          <a:p>
            <a:pPr algn="ctr"/>
            <a:r>
              <a:rPr lang="en-IN" sz="3100" b="1" dirty="0">
                <a:solidFill>
                  <a:schemeClr val="tx1"/>
                </a:solidFill>
                <a:latin typeface="Bahnschrift" pitchFamily="34" charset="0"/>
              </a:rPr>
              <a:t>IMPLEMENTATION</a:t>
            </a:r>
            <a:r>
              <a:rPr lang="en-IN" sz="2800" b="1" dirty="0">
                <a:solidFill>
                  <a:schemeClr val="tx1"/>
                </a:solidFill>
                <a:latin typeface="Algerian" panose="04020705040A02060702" pitchFamily="82" charset="0"/>
              </a:rPr>
              <a:t> </a:t>
            </a:r>
          </a:p>
        </p:txBody>
      </p:sp>
      <p:pic>
        <p:nvPicPr>
          <p:cNvPr id="12" name="Blink Detection">
            <a:hlinkClick r:id="" action="ppaction://media"/>
            <a:extLst>
              <a:ext uri="{FF2B5EF4-FFF2-40B4-BE49-F238E27FC236}">
                <a16:creationId xmlns:a16="http://schemas.microsoft.com/office/drawing/2014/main" xmlns="" id="{78EA2166-864B-4850-B5C3-0425EC48061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1720" y="1655876"/>
            <a:ext cx="4649615" cy="3910614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xmlns="" id="{C03D8200-9033-4930-A93C-8F8AD4C34EEB}"/>
              </a:ext>
            </a:extLst>
          </p:cNvPr>
          <p:cNvSpPr txBox="1">
            <a:spLocks/>
          </p:cNvSpPr>
          <p:nvPr/>
        </p:nvSpPr>
        <p:spPr>
          <a:xfrm>
            <a:off x="757233" y="191843"/>
            <a:ext cx="8596668" cy="42071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IN" sz="2800" b="1" dirty="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BF0FC974-5781-4F47-B793-7CDE06F48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64736" y="2688456"/>
            <a:ext cx="2050331" cy="900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011 How to detect eye blinking in videos using dlib and OpenCV in Python">
            <a:extLst>
              <a:ext uri="{FF2B5EF4-FFF2-40B4-BE49-F238E27FC236}">
                <a16:creationId xmlns:a16="http://schemas.microsoft.com/office/drawing/2014/main" xmlns="" id="{2D71B46D-075F-404F-8812-593D9D52DB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67178" y="3698894"/>
            <a:ext cx="2021938" cy="107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25FB848A-FBA3-44CF-B3B9-1C0F2ADFC69E}"/>
              </a:ext>
            </a:extLst>
          </p:cNvPr>
          <p:cNvSpPr txBox="1"/>
          <p:nvPr/>
        </p:nvSpPr>
        <p:spPr>
          <a:xfrm>
            <a:off x="8920320" y="1020148"/>
            <a:ext cx="1944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ahnschrift" pitchFamily="34" charset="0"/>
                <a:cs typeface="Times New Roman" panose="02020603050405020304" pitchFamily="18" charset="0"/>
              </a:rPr>
              <a:t>OUTPUT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83103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6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08EE6546-8366-44F3-AEDB-778A4F9DC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850" y="260983"/>
            <a:ext cx="3133818" cy="539087"/>
          </a:xfrm>
        </p:spPr>
        <p:txBody>
          <a:bodyPr>
            <a:normAutofit/>
          </a:bodyPr>
          <a:lstStyle/>
          <a:p>
            <a:pPr algn="ctr"/>
            <a:r>
              <a:rPr lang="en-IN" sz="2800" b="1" dirty="0">
                <a:solidFill>
                  <a:schemeClr val="tx1"/>
                </a:solidFill>
                <a:latin typeface="Bahnschrift" pitchFamily="34" charset="0"/>
              </a:rPr>
              <a:t>IMPLEMENTATION</a:t>
            </a:r>
            <a:r>
              <a:rPr lang="en-IN" sz="2800" b="1" dirty="0">
                <a:solidFill>
                  <a:schemeClr val="tx1"/>
                </a:solidFill>
                <a:latin typeface="Algerian" panose="04020705040A02060702" pitchFamily="82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8114A60-D320-4B86-9530-376DA15FD5E4}"/>
              </a:ext>
            </a:extLst>
          </p:cNvPr>
          <p:cNvSpPr txBox="1"/>
          <p:nvPr/>
        </p:nvSpPr>
        <p:spPr>
          <a:xfrm>
            <a:off x="452761" y="897514"/>
            <a:ext cx="6862439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Clr>
                <a:schemeClr val="tx1"/>
              </a:buClr>
            </a:pPr>
            <a:r>
              <a:rPr lang="en-IN" sz="2200" b="1" dirty="0">
                <a:latin typeface="Bahnschrift" pitchFamily="34" charset="0"/>
                <a:cs typeface="Times New Roman" panose="02020603050405020304" pitchFamily="18" charset="0"/>
              </a:rPr>
              <a:t>Yawn Detection</a:t>
            </a:r>
            <a:r>
              <a:rPr lang="en-IN" sz="2200" b="1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 of  driver in real time using OpenCV      and </a:t>
            </a:r>
            <a:r>
              <a:rPr lang="en-IN" sz="2200" b="1" dirty="0" err="1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dlib</a:t>
            </a:r>
            <a:r>
              <a:rPr lang="en-IN" sz="2400" dirty="0" smtClean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.</a:t>
            </a:r>
          </a:p>
          <a:p>
            <a:pPr algn="just">
              <a:buClr>
                <a:schemeClr val="tx1"/>
              </a:buClr>
            </a:pPr>
            <a:endParaRPr lang="en-IN" sz="2400" dirty="0">
              <a:solidFill>
                <a:schemeClr val="tx1"/>
              </a:solidFill>
              <a:latin typeface="Bahnschrift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IN" sz="1600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Follo</a:t>
            </a: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wing are the steps for implementation of yawn detection:-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Mouth</a:t>
            </a:r>
            <a:r>
              <a:rPr lang="en-IN" sz="1600" b="0" i="0" dirty="0">
                <a:effectLst/>
                <a:latin typeface="Bahnschrift" pitchFamily="34" charset="0"/>
                <a:cs typeface="Times New Roman" panose="02020603050405020304" pitchFamily="18" charset="0"/>
              </a:rPr>
              <a:t> localization.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Calculation of Mouth Aspect Ratio.</a:t>
            </a:r>
          </a:p>
          <a:p>
            <a:pPr>
              <a:buClr>
                <a:schemeClr val="tx1"/>
              </a:buClr>
            </a:pP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       MAR=||C-D||+||E-F||+G-H</a:t>
            </a:r>
            <a:r>
              <a:rPr lang="en-IN" sz="1600" dirty="0" smtClean="0">
                <a:latin typeface="Bahnschrift" pitchFamily="34" charset="0"/>
                <a:cs typeface="Times New Roman" panose="02020603050405020304" pitchFamily="18" charset="0"/>
              </a:rPr>
              <a:t>||</a:t>
            </a:r>
          </a:p>
          <a:p>
            <a:pPr>
              <a:buClr>
                <a:schemeClr val="tx1"/>
              </a:buClr>
            </a:pPr>
            <a:endParaRPr lang="en-IN" sz="1600" dirty="0" smtClean="0">
              <a:latin typeface="Bahnschrift" pitchFamily="34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</a:pPr>
            <a:endParaRPr lang="en-IN" sz="1600" dirty="0">
              <a:latin typeface="Bahnschrift" pitchFamily="34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</a:pP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                       </a:t>
            </a:r>
            <a:r>
              <a:rPr lang="en-IN" sz="1600" dirty="0" smtClean="0">
                <a:latin typeface="Bahnschrift" pitchFamily="34" charset="0"/>
                <a:cs typeface="Times New Roman" panose="02020603050405020304" pitchFamily="18" charset="0"/>
              </a:rPr>
              <a:t>3.0</a:t>
            </a:r>
            <a:endParaRPr lang="en-IN" sz="1600" dirty="0">
              <a:latin typeface="Bahnschrift" pitchFamily="34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1600" dirty="0" smtClean="0">
              <a:latin typeface="Bahnschrift" pitchFamily="34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1600" dirty="0" smtClean="0">
              <a:latin typeface="Bahnschrift" pitchFamily="34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</a:pPr>
            <a:endParaRPr lang="en-IN" sz="1600" dirty="0" smtClean="0">
              <a:latin typeface="Bahnschrift" pitchFamily="34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1600" dirty="0">
              <a:latin typeface="Bahnschrift" pitchFamily="34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IN" sz="1600" b="1" dirty="0">
                <a:latin typeface="Bahnschrift" pitchFamily="34" charset="0"/>
                <a:cs typeface="Times New Roman" panose="02020603050405020304" pitchFamily="18" charset="0"/>
              </a:rPr>
              <a:t>Check condition</a:t>
            </a: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 </a:t>
            </a:r>
            <a:endParaRPr lang="en-IN" sz="1600" dirty="0" smtClean="0">
              <a:latin typeface="Bahnschrift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Clr>
                <a:schemeClr val="tx1"/>
              </a:buClr>
              <a:buFont typeface="Arial" pitchFamily="34" charset="0"/>
              <a:buChar char="•"/>
            </a:pPr>
            <a:r>
              <a:rPr lang="en-IN" sz="1600" dirty="0" smtClean="0">
                <a:latin typeface="Bahnschrift" pitchFamily="34" charset="0"/>
                <a:cs typeface="Times New Roman" panose="02020603050405020304" pitchFamily="18" charset="0"/>
              </a:rPr>
              <a:t>If </a:t>
            </a:r>
            <a:r>
              <a:rPr lang="en-IN" sz="1600" dirty="0">
                <a:latin typeface="Bahnschrift" pitchFamily="34" charset="0"/>
                <a:cs typeface="Times New Roman" panose="02020603050405020304" pitchFamily="18" charset="0"/>
              </a:rPr>
              <a:t>MAR value is less than 14 in 30 frames then yawn detected</a:t>
            </a:r>
            <a:r>
              <a:rPr lang="en-IN" sz="1600" dirty="0" smtClean="0">
                <a:latin typeface="Bahnschrift" pitchFamily="34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>
              <a:buClr>
                <a:schemeClr val="tx1"/>
              </a:buClr>
              <a:buFont typeface="Arial" pitchFamily="34" charset="0"/>
              <a:buChar char="•"/>
            </a:pPr>
            <a:r>
              <a:rPr lang="en-IN" sz="1600" dirty="0" smtClean="0">
                <a:latin typeface="Bahnschrift" pitchFamily="34" charset="0"/>
                <a:cs typeface="Times New Roman" panose="02020603050405020304" pitchFamily="18" charset="0"/>
              </a:rPr>
              <a:t>If there are more than 2 blinks and 1 yawn then also the alert signal will be generated.</a:t>
            </a:r>
            <a:endParaRPr lang="en-IN" sz="1600" dirty="0">
              <a:latin typeface="Bahnschrift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tx1"/>
              </a:buClr>
            </a:pP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endParaRPr lang="en-IN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Yawn Detection">
            <a:hlinkClick r:id="" action="ppaction://media"/>
            <a:extLst>
              <a:ext uri="{FF2B5EF4-FFF2-40B4-BE49-F238E27FC236}">
                <a16:creationId xmlns:a16="http://schemas.microsoft.com/office/drawing/2014/main" xmlns="" id="{747AF37B-B1B0-4A2A-8F83-4E29EC8CB6F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35615" y="1982649"/>
            <a:ext cx="4722921" cy="406153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F0F8FD9A-88AD-43D9-A403-605017E5DCC3}"/>
              </a:ext>
            </a:extLst>
          </p:cNvPr>
          <p:cNvSpPr txBox="1"/>
          <p:nvPr/>
        </p:nvSpPr>
        <p:spPr>
          <a:xfrm>
            <a:off x="9078221" y="1421283"/>
            <a:ext cx="1944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Bahnschrift" pitchFamily="34" charset="0"/>
                <a:cs typeface="Times New Roman" panose="02020603050405020304" pitchFamily="18" charset="0"/>
              </a:rPr>
              <a:t>OUTPUT</a:t>
            </a:r>
            <a:r>
              <a:rPr lang="en-US" sz="2000" dirty="0">
                <a:latin typeface="Bahnschrift" pitchFamily="34" charset="0"/>
                <a:cs typeface="Times New Roman" panose="02020603050405020304" pitchFamily="18" charset="0"/>
              </a:rPr>
              <a:t> </a:t>
            </a:r>
            <a:endParaRPr lang="en-IN" sz="2000" dirty="0">
              <a:latin typeface="Bahnschrift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B09BEC9-527B-4EFB-AD65-771E27DD55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53499" y="3197219"/>
            <a:ext cx="1906433" cy="112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3576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FUTURE SCOPE</a:t>
            </a:r>
            <a:endParaRPr lang="en-IN" sz="3200" b="1" dirty="0">
              <a:solidFill>
                <a:schemeClr val="tx1"/>
              </a:solidFill>
              <a:latin typeface="Bahnschrift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7D20EBD-D6C3-4F2E-824F-01C2A4CEC89F}"/>
              </a:ext>
            </a:extLst>
          </p:cNvPr>
          <p:cNvSpPr txBox="1"/>
          <p:nvPr/>
        </p:nvSpPr>
        <p:spPr>
          <a:xfrm>
            <a:off x="1305699" y="1635334"/>
            <a:ext cx="651621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1657350" lvl="3" indent="-285750"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32690" y="2062264"/>
            <a:ext cx="862843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 dirty="0" smtClean="0">
                <a:latin typeface="Bahnschrift" pitchFamily="34" charset="0"/>
                <a:cs typeface="Times New Roman" panose="02020603050405020304" pitchFamily="18" charset="0"/>
              </a:rPr>
              <a:t> 	This </a:t>
            </a:r>
            <a:r>
              <a:rPr lang="en-US" sz="2000" dirty="0" smtClean="0">
                <a:latin typeface="Bahnschrift" pitchFamily="34" charset="0"/>
                <a:cs typeface="Times New Roman" panose="02020603050405020304" pitchFamily="18" charset="0"/>
              </a:rPr>
              <a:t>project can be integrated with external camera in car, so that </a:t>
            </a:r>
            <a:r>
              <a:rPr lang="en-US" sz="2000" dirty="0" smtClean="0">
                <a:latin typeface="Bahnschrift" pitchFamily="34" charset="0"/>
                <a:cs typeface="Times New Roman" panose="02020603050405020304" pitchFamily="18" charset="0"/>
              </a:rPr>
              <a:t>we 	can </a:t>
            </a:r>
            <a:r>
              <a:rPr lang="en-US" sz="2000" dirty="0" smtClean="0">
                <a:latin typeface="Bahnschrift" pitchFamily="34" charset="0"/>
                <a:cs typeface="Times New Roman" panose="02020603050405020304" pitchFamily="18" charset="0"/>
              </a:rPr>
              <a:t>automatically detect driver's face</a:t>
            </a:r>
            <a:r>
              <a:rPr lang="en-US" sz="2000" dirty="0" smtClean="0">
                <a:latin typeface="Bahnschrift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 sz="2000" dirty="0" smtClean="0">
              <a:latin typeface="Bahnschrift" pitchFamily="34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000" dirty="0" smtClean="0">
                <a:latin typeface="Bahnschrift" pitchFamily="34" charset="0"/>
                <a:cs typeface="Times New Roman" panose="02020603050405020304" pitchFamily="18" charset="0"/>
              </a:rPr>
              <a:t> 	Some more features can be added to this project to detect drowsiness 	like head position, shoulder position, etc. It will give more accuracy to 	drowsiness detection. </a:t>
            </a:r>
            <a:endParaRPr lang="en-IN" sz="2000" dirty="0" smtClean="0">
              <a:latin typeface="Bahnschrift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49969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79B329-1C8B-4C23-9F27-6F2AACDB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2809" y="414939"/>
            <a:ext cx="2683716" cy="508986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Bahnschrift" pitchFamily="34" charset="0"/>
              </a:rPr>
              <a:t>REFERENCES</a:t>
            </a:r>
            <a:endParaRPr lang="en-IN" sz="2800" b="1" dirty="0">
              <a:solidFill>
                <a:schemeClr val="tx1"/>
              </a:solidFill>
              <a:latin typeface="Bahnschrift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94E55C6-4986-4D7D-9DE4-CFF9DFF7C1BA}"/>
              </a:ext>
            </a:extLst>
          </p:cNvPr>
          <p:cNvSpPr txBox="1"/>
          <p:nvPr/>
        </p:nvSpPr>
        <p:spPr>
          <a:xfrm>
            <a:off x="336062" y="1145543"/>
            <a:ext cx="9163045" cy="501675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IN" sz="2000" dirty="0">
                <a:latin typeface="Bahnschrift" pitchFamily="34" charset="0"/>
                <a:cs typeface="Times New Roman" panose="02020603050405020304" pitchFamily="18" charset="0"/>
              </a:rPr>
              <a:t>[1]. JarekKrajewski, David Sommer, UdoTrutschel, Dave Edwards, Martin Golz. 	Steering Wheel  Behavior Based Estimation of Fatigue. June,2009;</a:t>
            </a:r>
          </a:p>
          <a:p>
            <a:pPr algn="just"/>
            <a:r>
              <a:rPr lang="en-IN" sz="2000" dirty="0">
                <a:latin typeface="Bahnschrift" pitchFamily="34" charset="0"/>
                <a:cs typeface="Times New Roman" panose="02020603050405020304" pitchFamily="18" charset="0"/>
              </a:rPr>
              <a:t>	</a:t>
            </a:r>
            <a:r>
              <a:rPr lang="en-IN" sz="2000" dirty="0">
                <a:latin typeface="Bahnschrift" pitchFamily="34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IN" sz="2000" dirty="0">
                <a:latin typeface="Bahnschrift" pitchFamily="34" charset="0"/>
                <a:cs typeface="Times New Roman" panose="02020603050405020304" pitchFamily="18" charset="0"/>
                <a:hlinkClick r:id="rId2"/>
              </a:rPr>
              <a:t>ir.uiowa.edu/cgi/viewcontent.cgi?article=1311&amp;context=drivingassess</a:t>
            </a:r>
            <a:r>
              <a:rPr lang="en-IN" sz="2000" dirty="0">
                <a:latin typeface="Bahnschrift" pitchFamily="34" charset="0"/>
                <a:cs typeface="Times New Roman" panose="02020603050405020304" pitchFamily="18" charset="0"/>
              </a:rPr>
              <a:t>	</a:t>
            </a:r>
            <a:r>
              <a:rPr lang="en-IN" sz="2000" dirty="0" err="1">
                <a:latin typeface="Bahnschrift" pitchFamily="34" charset="0"/>
                <a:cs typeface="Times New Roman" panose="02020603050405020304" pitchFamily="18" charset="0"/>
                <a:hlinkClick r:id="rId2"/>
              </a:rPr>
              <a:t>ment</a:t>
            </a:r>
            <a:endParaRPr lang="en-IN" sz="2000" dirty="0">
              <a:latin typeface="Bahnschrift" pitchFamily="34" charset="0"/>
              <a:cs typeface="Times New Roman" panose="02020603050405020304" pitchFamily="18" charset="0"/>
              <a:hlinkClick r:id="rId2"/>
            </a:endParaRPr>
          </a:p>
          <a:p>
            <a:pPr algn="just"/>
            <a:r>
              <a:rPr lang="en-IN" sz="2000" dirty="0">
                <a:latin typeface="Bahnschrift" pitchFamily="34" charset="0"/>
                <a:cs typeface="Times New Roman" panose="02020603050405020304" pitchFamily="18" charset="0"/>
              </a:rPr>
              <a:t>[2]. Zahra Mardi, Seyedeh Naghmeh Miri Ashtiani, Mohammad Mikaili. EEG-	based Drowsiness Detection for Safe Driving Using Chaotic Features and 	Statistical Tests, Zahra Mardi. May-Aug, 2011; 	</a:t>
            </a:r>
            <a:r>
              <a:rPr lang="en-IN" sz="2000" dirty="0">
                <a:latin typeface="Bahnschrift" pitchFamily="34" charset="0"/>
                <a:cs typeface="Times New Roman" panose="02020603050405020304" pitchFamily="18" charset="0"/>
                <a:hlinkClick r:id="rId3"/>
              </a:rPr>
              <a:t>https://www.ncbi.nlm.nih.gov/pmc/articles/PMC3342623/</a:t>
            </a:r>
            <a:endParaRPr lang="en-IN" sz="2000" dirty="0">
              <a:latin typeface="Bahnschrift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N" sz="2000" dirty="0">
                <a:latin typeface="Bahnschrift" pitchFamily="34" charset="0"/>
                <a:cs typeface="Times New Roman" panose="02020603050405020304" pitchFamily="18" charset="0"/>
              </a:rPr>
              <a:t>[3].</a:t>
            </a:r>
            <a:r>
              <a:rPr lang="en-US" sz="2000" dirty="0">
                <a:latin typeface="Bahnschrift" pitchFamily="34" charset="0"/>
                <a:cs typeface="Times New Roman" panose="02020603050405020304" pitchFamily="18" charset="0"/>
              </a:rPr>
              <a:t> Alina Mashko. Subjective Methods For Assessment Of Driver Drowsiness. 	December, 2017.</a:t>
            </a:r>
          </a:p>
          <a:p>
            <a:pPr algn="just"/>
            <a:r>
              <a:rPr lang="en-US" sz="2000" dirty="0">
                <a:latin typeface="Bahnschrift" pitchFamily="34" charset="0"/>
                <a:cs typeface="Times New Roman" panose="02020603050405020304" pitchFamily="18" charset="0"/>
              </a:rPr>
              <a:t>	</a:t>
            </a:r>
            <a:r>
              <a:rPr lang="en-US" sz="2000" dirty="0">
                <a:latin typeface="Bahnschrift" pitchFamily="34" charset="0"/>
                <a:cs typeface="Times New Roman" panose="02020603050405020304" pitchFamily="18" charset="0"/>
                <a:hlinkClick r:id="rId4"/>
              </a:rPr>
              <a:t>https://www.researchgate.net/publication/322205318_SUBJECTIVE_METHO</a:t>
            </a:r>
            <a:r>
              <a:rPr lang="en-US" sz="2000" dirty="0">
                <a:latin typeface="Bahnschrift" pitchFamily="34" charset="0"/>
                <a:cs typeface="Times New Roman" panose="02020603050405020304" pitchFamily="18" charset="0"/>
              </a:rPr>
              <a:t>	</a:t>
            </a:r>
            <a:r>
              <a:rPr lang="en-US" sz="2000" dirty="0">
                <a:latin typeface="Bahnschrift" pitchFamily="34" charset="0"/>
                <a:cs typeface="Times New Roman" panose="02020603050405020304" pitchFamily="18" charset="0"/>
                <a:hlinkClick r:id="rId2"/>
              </a:rPr>
              <a:t>DS_FOR_ASSESSMENT_OF_DRIVER_DROWSINESS</a:t>
            </a:r>
            <a:endParaRPr lang="en-IN" sz="2000" dirty="0">
              <a:latin typeface="Bahnschrift" pitchFamily="34" charset="0"/>
              <a:cs typeface="Times New Roman" panose="02020603050405020304" pitchFamily="18" charset="0"/>
              <a:hlinkClick r:id="rId2"/>
            </a:endParaRPr>
          </a:p>
          <a:p>
            <a:pPr algn="just"/>
            <a:r>
              <a:rPr lang="en-IN" sz="2000" dirty="0">
                <a:latin typeface="Bahnschrift" pitchFamily="34" charset="0"/>
                <a:cs typeface="Times New Roman" panose="02020603050405020304" pitchFamily="18" charset="0"/>
              </a:rPr>
              <a:t>[4].</a:t>
            </a:r>
            <a:r>
              <a:rPr lang="en-US" sz="2000" dirty="0">
                <a:latin typeface="Bahnschrift" pitchFamily="34" charset="0"/>
                <a:cs typeface="Times New Roman" panose="02020603050405020304" pitchFamily="18" charset="0"/>
              </a:rPr>
              <a:t> SayaniGhosh, T. Nandy, Nilotpal Manna. Real Time Eye Detection and 	Tracking Method for Driver Assistance System. </a:t>
            </a:r>
            <a:r>
              <a:rPr lang="en-US" sz="2000" dirty="0" smtClean="0">
                <a:latin typeface="Bahnschrift" pitchFamily="34" charset="0"/>
                <a:cs typeface="Times New Roman" panose="02020603050405020304" pitchFamily="18" charset="0"/>
              </a:rPr>
              <a:t>2015; 	</a:t>
            </a:r>
            <a:r>
              <a:rPr lang="en-US" sz="2000" dirty="0" smtClean="0">
                <a:latin typeface="Bahnschrift" pitchFamily="34" charset="0"/>
                <a:cs typeface="Times New Roman" panose="02020603050405020304" pitchFamily="18" charset="0"/>
                <a:hlinkClick r:id="rId4"/>
              </a:rPr>
              <a:t>https</a:t>
            </a:r>
            <a:r>
              <a:rPr lang="en-US" sz="2000" dirty="0" smtClean="0">
                <a:latin typeface="Bahnschrift" pitchFamily="34" charset="0"/>
                <a:cs typeface="Times New Roman" panose="02020603050405020304" pitchFamily="18" charset="0"/>
                <a:hlinkClick r:id="rId4"/>
              </a:rPr>
              <a:t>://www.semanticscholar.org/paper/Real-Time-Eye-Detection-and-Tracking-MethodforGhoshNandy/6d4407b102766cef693c873f4ce37bb19b58bb8c</a:t>
            </a:r>
          </a:p>
        </p:txBody>
      </p:sp>
    </p:spTree>
    <p:extLst>
      <p:ext uri="{BB962C8B-B14F-4D97-AF65-F5344CB8AC3E}">
        <p14:creationId xmlns:p14="http://schemas.microsoft.com/office/powerpoint/2010/main" xmlns="" val="4196813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D763FD5-61C4-4935-89DC-E7D145430EA1}"/>
              </a:ext>
            </a:extLst>
          </p:cNvPr>
          <p:cNvSpPr txBox="1"/>
          <p:nvPr/>
        </p:nvSpPr>
        <p:spPr>
          <a:xfrm>
            <a:off x="2547892" y="2413337"/>
            <a:ext cx="59835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Bahnschrift" pitchFamily="34" charset="0"/>
              </a:rPr>
              <a:t>THANK YOU</a:t>
            </a:r>
            <a:endParaRPr lang="en-IN" sz="6000" dirty="0">
              <a:latin typeface="Bahnschrif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57027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33F68BB-B64E-4835-A3A6-3AFC610B769C}"/>
              </a:ext>
            </a:extLst>
          </p:cNvPr>
          <p:cNvSpPr txBox="1"/>
          <p:nvPr/>
        </p:nvSpPr>
        <p:spPr>
          <a:xfrm>
            <a:off x="4018620" y="1725249"/>
            <a:ext cx="7191924" cy="40626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>
                <a:latin typeface="Bahnschrift" pitchFamily="34" charset="0"/>
                <a:cs typeface="Times New Roman" panose="02020603050405020304" pitchFamily="18" charset="0"/>
              </a:rPr>
              <a:t>According to  National Crime Records Bureau(NCRB) over 1,48,707 people were killed in road accidents.</a:t>
            </a:r>
            <a:endParaRPr lang="en-IN" sz="2400" dirty="0">
              <a:latin typeface="Bahnschrift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IN" sz="2400" dirty="0">
                <a:latin typeface="Bahnschrift" pitchFamily="34" charset="0"/>
                <a:cs typeface="Times New Roman" panose="02020603050405020304" pitchFamily="18" charset="0"/>
              </a:rPr>
              <a:t>Two wheelers account for 25% of total road crash deaths.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IN" sz="2400" dirty="0">
                <a:latin typeface="Bahnschrift" pitchFamily="34" charset="0"/>
                <a:cs typeface="Times New Roman" panose="02020603050405020304" pitchFamily="18" charset="0"/>
              </a:rPr>
              <a:t>There is one death in every 4 minutes due to a road accident in India.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IN" sz="2400" dirty="0">
                <a:latin typeface="Bahnschrift" pitchFamily="34" charset="0"/>
                <a:cs typeface="Times New Roman" panose="02020603050405020304" pitchFamily="18" charset="0"/>
              </a:rPr>
              <a:t>India ranks 1</a:t>
            </a:r>
            <a:r>
              <a:rPr lang="en-IN" sz="2400" baseline="30000" dirty="0">
                <a:latin typeface="Bahnschrift" pitchFamily="34" charset="0"/>
                <a:cs typeface="Times New Roman" panose="02020603050405020304" pitchFamily="18" charset="0"/>
              </a:rPr>
              <a:t>st</a:t>
            </a:r>
            <a:r>
              <a:rPr lang="en-IN" sz="2400" dirty="0">
                <a:latin typeface="Bahnschrift" pitchFamily="34" charset="0"/>
                <a:cs typeface="Times New Roman" panose="02020603050405020304" pitchFamily="18" charset="0"/>
              </a:rPr>
              <a:t> in the number of road accidents.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>
                <a:latin typeface="Bahnschrift" pitchFamily="34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ccording to NSF about 37% or 103 million people have fallen asleep at the wheel.</a:t>
            </a:r>
            <a:r>
              <a:rPr lang="en-IN" sz="2400" dirty="0">
                <a:latin typeface="Bahnschrift" pitchFamily="34" charset="0"/>
                <a:cs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BEA73A73-B3DE-4729-BDC2-C1FFC7BD750B}"/>
              </a:ext>
            </a:extLst>
          </p:cNvPr>
          <p:cNvSpPr txBox="1">
            <a:spLocks/>
          </p:cNvSpPr>
          <p:nvPr/>
        </p:nvSpPr>
        <p:spPr>
          <a:xfrm>
            <a:off x="6276436" y="313134"/>
            <a:ext cx="2676291" cy="5226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>
                <a:solidFill>
                  <a:schemeClr val="tx1"/>
                </a:solidFill>
                <a:latin typeface="Bahnschrift" pitchFamily="34" charset="0"/>
              </a:rPr>
              <a:t>ABSTRACT</a:t>
            </a:r>
            <a:endParaRPr lang="en-IN" sz="3200" b="1" dirty="0">
              <a:solidFill>
                <a:schemeClr val="tx1"/>
              </a:solidFill>
              <a:latin typeface="Bahnschrift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0A34692-644B-46DE-8CFF-B1308CFBD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3828288" cy="237744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67B5308-FCA5-480D-BAF6-2E7A575A0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4771470"/>
            <a:ext cx="3008923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326855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latin typeface="Algerian" pitchFamily="82" charset="0"/>
              </a:rPr>
              <a:t>Introduction of the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9A24D8-F74E-4766-96B8-A5C1DD057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93289" y="1804708"/>
            <a:ext cx="7173157" cy="40295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F8DB269-6454-40A9-A984-1323A8B3B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729" y="1022304"/>
            <a:ext cx="8724119" cy="5520539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Technique 1-Vehicle Based Measures</a:t>
            </a:r>
            <a:r>
              <a:rPr lang="en-US" sz="2200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:-These measurements are determined in a simulated environment by placing sensors on various vehicle components, such as the steering wheel and the acceleration pedal.[1]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Technique 2-Physiological Measures</a:t>
            </a:r>
            <a:r>
              <a:rPr lang="en-US" sz="2200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:-</a:t>
            </a:r>
            <a:r>
              <a:rPr lang="en-IN" sz="2200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The correlation between physiological signals electrocardiogram (ECG), Electromyogram (EMG), Electrooculogram(EoG) and electroencephalogram (EEG))</a:t>
            </a:r>
            <a:r>
              <a:rPr lang="en-US" sz="2200" dirty="0">
                <a:solidFill>
                  <a:schemeClr val="tx1"/>
                </a:solidFill>
                <a:latin typeface="Bahnschrift" pitchFamily="34" charset="0"/>
              </a:rPr>
              <a:t> </a:t>
            </a:r>
            <a:r>
              <a:rPr lang="en-US" sz="2200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and driver drowsiness has been studied by many researchers.[2]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Technique 3-Subjective Measures </a:t>
            </a:r>
            <a:r>
              <a:rPr lang="en-US" sz="2200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:-Subjective measures are those which evaluate the level of drowsiness based on the driver’s personal estimation.[3]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200" b="1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Technique 4-Behavioral Measures </a:t>
            </a:r>
            <a:r>
              <a:rPr lang="en-US" sz="2200" dirty="0">
                <a:solidFill>
                  <a:schemeClr val="tx1"/>
                </a:solidFill>
                <a:latin typeface="Bahnschrift" pitchFamily="34" charset="0"/>
                <a:cs typeface="Times New Roman" panose="02020603050405020304" pitchFamily="18" charset="0"/>
              </a:rPr>
              <a:t>:-The behaviour of the driver, including yawning, eye closure, eye blinking, head pose, etc. is monitored through a camera and the driver gets alert if any of these drowsiness symptoms are detected.[4]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A62512A2-AA2A-47FB-98E4-9FE0CF92B049}"/>
              </a:ext>
            </a:extLst>
          </p:cNvPr>
          <p:cNvSpPr txBox="1">
            <a:spLocks/>
          </p:cNvSpPr>
          <p:nvPr/>
        </p:nvSpPr>
        <p:spPr>
          <a:xfrm>
            <a:off x="3027286" y="315157"/>
            <a:ext cx="4568545" cy="4515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>
                <a:solidFill>
                  <a:schemeClr val="tx1"/>
                </a:solidFill>
                <a:latin typeface="Bahnschrift" pitchFamily="34" charset="0"/>
              </a:rPr>
              <a:t>LITERATURE SURVEY</a:t>
            </a:r>
            <a:endParaRPr lang="en-IN" sz="3200" b="1" dirty="0">
              <a:solidFill>
                <a:schemeClr val="tx1"/>
              </a:solidFill>
              <a:latin typeface="Bahnschrif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89505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xmlns="" id="{E9977F2F-3DD2-48AF-A826-C495EC03C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2205" y="693601"/>
            <a:ext cx="4758431" cy="522642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Bahnschrift" pitchFamily="34" charset="0"/>
              </a:rPr>
              <a:t>PROBLEM STATEMENT</a:t>
            </a:r>
            <a:endParaRPr lang="en-IN" sz="3200" b="1" dirty="0">
              <a:solidFill>
                <a:schemeClr val="tx1"/>
              </a:solidFill>
              <a:latin typeface="Bahnschrift" pitchFamily="34" charset="0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xmlns="" id="{BC243F95-5EEA-43E7-AFA3-DC2A28B01BF6}"/>
              </a:ext>
            </a:extLst>
          </p:cNvPr>
          <p:cNvSpPr txBox="1">
            <a:spLocks/>
          </p:cNvSpPr>
          <p:nvPr/>
        </p:nvSpPr>
        <p:spPr>
          <a:xfrm>
            <a:off x="107005" y="1555159"/>
            <a:ext cx="7732451" cy="3077801"/>
          </a:xfrm>
          <a:prstGeom prst="cloud">
            <a:avLst/>
          </a:prstGeom>
          <a:solidFill>
            <a:schemeClr val="bg1"/>
          </a:solidFill>
          <a:ln w="19050" cap="rnd" cmpd="sng" algn="ctr">
            <a:solidFill>
              <a:schemeClr val="bg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Wingdings" pitchFamily="2" charset="2"/>
              <a:buChar char="Ø"/>
            </a:pP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" pitchFamily="34" charset="0"/>
                <a:cs typeface="Times New Roman" panose="02020603050405020304" pitchFamily="18" charset="0"/>
              </a:rPr>
              <a:t>Design a prototype of Driver Drowsiness Detection System using Computer vision.</a:t>
            </a:r>
            <a:endParaRPr lang="en-IN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FC8D2D01-4EB6-4142-8BD4-FF0C13648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641661" y="0"/>
            <a:ext cx="3630968" cy="21686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D880D45-DB22-48D7-9B54-8061785D63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228792" y="3492998"/>
            <a:ext cx="4043837" cy="304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45200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xmlns="" id="{60D7D3DF-A2F0-4F13-8B9C-0F3B3C29E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9221" y="12247"/>
            <a:ext cx="6010922" cy="522642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Bahnschrift" pitchFamily="34" charset="0"/>
              </a:rPr>
              <a:t>SOLUTION APPROACH / METHODOLOGY</a:t>
            </a:r>
            <a:endParaRPr lang="en-IN" sz="2400" b="1" dirty="0">
              <a:solidFill>
                <a:schemeClr val="tx1"/>
              </a:solidFill>
              <a:latin typeface="Bahnschrift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xmlns="" id="{2D48562D-FBE9-4A05-986B-26891BB565F5}"/>
              </a:ext>
            </a:extLst>
          </p:cNvPr>
          <p:cNvSpPr/>
          <p:nvPr/>
        </p:nvSpPr>
        <p:spPr>
          <a:xfrm>
            <a:off x="762000" y="2514600"/>
            <a:ext cx="4191000" cy="1676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6" name="Picture 85" descr="webcam.jpg">
            <a:extLst>
              <a:ext uri="{FF2B5EF4-FFF2-40B4-BE49-F238E27FC236}">
                <a16:creationId xmlns:a16="http://schemas.microsoft.com/office/drawing/2014/main" xmlns="" id="{87EA3128-08E6-4AEE-BD57-0A68E71B7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609600"/>
            <a:ext cx="1009650" cy="10096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7" name="Picture 86" descr="video frame.jpg">
            <a:extLst>
              <a:ext uri="{FF2B5EF4-FFF2-40B4-BE49-F238E27FC236}">
                <a16:creationId xmlns:a16="http://schemas.microsoft.com/office/drawing/2014/main" xmlns="" id="{5174BF07-AF92-47EF-A4CE-62DBF6FA9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609600"/>
            <a:ext cx="1337040" cy="990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8" name="Picture 87" descr="Facial landmark.png">
            <a:extLst>
              <a:ext uri="{FF2B5EF4-FFF2-40B4-BE49-F238E27FC236}">
                <a16:creationId xmlns:a16="http://schemas.microsoft.com/office/drawing/2014/main" xmlns="" id="{2EAF300F-912A-485B-94BC-7A0AB26E1F29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010400" y="2514600"/>
            <a:ext cx="990600" cy="9906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9" name="Picture 88" descr="eye closure.jpg">
            <a:extLst>
              <a:ext uri="{FF2B5EF4-FFF2-40B4-BE49-F238E27FC236}">
                <a16:creationId xmlns:a16="http://schemas.microsoft.com/office/drawing/2014/main" xmlns="" id="{C73838A7-37A9-4727-B542-7F85ABF892EC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410200" y="4495800"/>
            <a:ext cx="1905000" cy="6209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0" name="Picture 89" descr="yawn.jpeg">
            <a:extLst>
              <a:ext uri="{FF2B5EF4-FFF2-40B4-BE49-F238E27FC236}">
                <a16:creationId xmlns:a16="http://schemas.microsoft.com/office/drawing/2014/main" xmlns="" id="{2E9F7DF1-5D1C-46FD-B765-EAD96FF4754E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772400" y="4419600"/>
            <a:ext cx="1007000" cy="70733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1" name="Picture 90" descr="alarm.jpg">
            <a:extLst>
              <a:ext uri="{FF2B5EF4-FFF2-40B4-BE49-F238E27FC236}">
                <a16:creationId xmlns:a16="http://schemas.microsoft.com/office/drawing/2014/main" xmlns="" id="{07FF22F3-EC27-46E9-B533-430AEAD9E8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43150" y="5257800"/>
            <a:ext cx="857250" cy="8572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2" name="Picture 91" descr="video frame.jpg">
            <a:extLst>
              <a:ext uri="{FF2B5EF4-FFF2-40B4-BE49-F238E27FC236}">
                <a16:creationId xmlns:a16="http://schemas.microsoft.com/office/drawing/2014/main" xmlns="" id="{29B93899-40DE-489D-9D5F-F305D2CC8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360" y="609600"/>
            <a:ext cx="1337040" cy="990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xmlns="" id="{D2771A66-8F83-4392-B7C7-B75C5524C5C1}"/>
              </a:ext>
            </a:extLst>
          </p:cNvPr>
          <p:cNvCxnSpPr>
            <a:stCxn id="86" idx="3"/>
            <a:endCxn id="87" idx="1"/>
          </p:cNvCxnSpPr>
          <p:nvPr/>
        </p:nvCxnSpPr>
        <p:spPr>
          <a:xfrm flipV="1">
            <a:off x="3600450" y="1104900"/>
            <a:ext cx="895350" cy="95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xmlns="" id="{2E47211B-62CF-40F6-8BA8-AE4A95D6ADA0}"/>
              </a:ext>
            </a:extLst>
          </p:cNvPr>
          <p:cNvCxnSpPr>
            <a:stCxn id="87" idx="3"/>
            <a:endCxn id="92" idx="1"/>
          </p:cNvCxnSpPr>
          <p:nvPr/>
        </p:nvCxnSpPr>
        <p:spPr>
          <a:xfrm>
            <a:off x="5832840" y="1104900"/>
            <a:ext cx="98352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Elbow Connector 76">
            <a:extLst>
              <a:ext uri="{FF2B5EF4-FFF2-40B4-BE49-F238E27FC236}">
                <a16:creationId xmlns:a16="http://schemas.microsoft.com/office/drawing/2014/main" xmlns="" id="{E07C2747-3197-4E91-B78D-21B9E9DEB6A8}"/>
              </a:ext>
            </a:extLst>
          </p:cNvPr>
          <p:cNvCxnSpPr>
            <a:stCxn id="88" idx="2"/>
            <a:endCxn id="90" idx="0"/>
          </p:cNvCxnSpPr>
          <p:nvPr/>
        </p:nvCxnSpPr>
        <p:spPr>
          <a:xfrm rot="16200000" flipH="1">
            <a:off x="7433601" y="3577300"/>
            <a:ext cx="914399" cy="770200"/>
          </a:xfrm>
          <a:prstGeom prst="bentConnector3">
            <a:avLst>
              <a:gd name="adj1" fmla="val 7549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Flowchart: Decision 95">
            <a:extLst>
              <a:ext uri="{FF2B5EF4-FFF2-40B4-BE49-F238E27FC236}">
                <a16:creationId xmlns:a16="http://schemas.microsoft.com/office/drawing/2014/main" xmlns="" id="{95153D15-D84B-4D21-A5F8-899E2EA44EF9}"/>
              </a:ext>
            </a:extLst>
          </p:cNvPr>
          <p:cNvSpPr/>
          <p:nvPr/>
        </p:nvSpPr>
        <p:spPr>
          <a:xfrm>
            <a:off x="3581400" y="5029200"/>
            <a:ext cx="1828800" cy="1295400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+mj-lt"/>
                <a:cs typeface="Times New Roman" pitchFamily="18" charset="0"/>
              </a:rPr>
              <a:t>Is it a drowsy  state?</a:t>
            </a:r>
            <a:endParaRPr lang="en-US" dirty="0">
              <a:solidFill>
                <a:schemeClr val="tx1"/>
              </a:solidFill>
              <a:latin typeface="+mj-lt"/>
              <a:cs typeface="Times New Roman" pitchFamily="18" charset="0"/>
            </a:endParaRP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xmlns="" id="{BDB2DB24-13B2-45C9-A242-EB8315CFA0CC}"/>
              </a:ext>
            </a:extLst>
          </p:cNvPr>
          <p:cNvCxnSpPr>
            <a:stCxn id="96" idx="1"/>
            <a:endCxn id="91" idx="3"/>
          </p:cNvCxnSpPr>
          <p:nvPr/>
        </p:nvCxnSpPr>
        <p:spPr>
          <a:xfrm rot="10800000" flipV="1">
            <a:off x="3200400" y="5676899"/>
            <a:ext cx="381000" cy="95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1AA862A1-A1EB-4084-AB56-D9171776E63D}"/>
              </a:ext>
            </a:extLst>
          </p:cNvPr>
          <p:cNvSpPr txBox="1"/>
          <p:nvPr/>
        </p:nvSpPr>
        <p:spPr>
          <a:xfrm>
            <a:off x="2667000" y="1752600"/>
            <a:ext cx="9144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Webcam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xmlns="" id="{8D7A4E64-3976-4C9C-BA03-BFE157E1C7E1}"/>
              </a:ext>
            </a:extLst>
          </p:cNvPr>
          <p:cNvSpPr txBox="1"/>
          <p:nvPr/>
        </p:nvSpPr>
        <p:spPr>
          <a:xfrm>
            <a:off x="4495800" y="1752600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Video Capturing</a:t>
            </a:r>
          </a:p>
        </p:txBody>
      </p:sp>
      <p:cxnSp>
        <p:nvCxnSpPr>
          <p:cNvPr id="100" name="Elbow Connector 108">
            <a:extLst>
              <a:ext uri="{FF2B5EF4-FFF2-40B4-BE49-F238E27FC236}">
                <a16:creationId xmlns:a16="http://schemas.microsoft.com/office/drawing/2014/main" xmlns="" id="{8E30112C-CBDE-461D-A1F2-B2BE66E426F6}"/>
              </a:ext>
            </a:extLst>
          </p:cNvPr>
          <p:cNvCxnSpPr>
            <a:stCxn id="88" idx="2"/>
            <a:endCxn id="89" idx="0"/>
          </p:cNvCxnSpPr>
          <p:nvPr/>
        </p:nvCxnSpPr>
        <p:spPr>
          <a:xfrm rot="5400000">
            <a:off x="6438901" y="3429000"/>
            <a:ext cx="990599" cy="1143000"/>
          </a:xfrm>
          <a:prstGeom prst="bentConnector3">
            <a:avLst>
              <a:gd name="adj1" fmla="val 6991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xmlns="" id="{2499E13E-3587-48B3-8E96-EDF0EB39E657}"/>
              </a:ext>
            </a:extLst>
          </p:cNvPr>
          <p:cNvSpPr txBox="1"/>
          <p:nvPr/>
        </p:nvSpPr>
        <p:spPr>
          <a:xfrm>
            <a:off x="6705600" y="3581400"/>
            <a:ext cx="160020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Facial Landmarks Extraction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xmlns="" id="{3BA01458-1603-4401-A966-F7BAB1D541C7}"/>
              </a:ext>
            </a:extLst>
          </p:cNvPr>
          <p:cNvSpPr txBox="1"/>
          <p:nvPr/>
        </p:nvSpPr>
        <p:spPr>
          <a:xfrm>
            <a:off x="3200400" y="5410200"/>
            <a:ext cx="4572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Yes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xmlns="" id="{5B1C560E-0BE3-41CE-8BE0-CD17A35C7DB4}"/>
              </a:ext>
            </a:extLst>
          </p:cNvPr>
          <p:cNvSpPr txBox="1"/>
          <p:nvPr/>
        </p:nvSpPr>
        <p:spPr>
          <a:xfrm>
            <a:off x="2133599" y="6169223"/>
            <a:ext cx="1219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Warning Alarm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xmlns="" id="{910F7032-3795-49A3-B50B-70E5C2377BC1}"/>
              </a:ext>
            </a:extLst>
          </p:cNvPr>
          <p:cNvSpPr txBox="1"/>
          <p:nvPr/>
        </p:nvSpPr>
        <p:spPr>
          <a:xfrm>
            <a:off x="5334000" y="6172200"/>
            <a:ext cx="4572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No</a:t>
            </a:r>
          </a:p>
        </p:txBody>
      </p:sp>
      <p:pic>
        <p:nvPicPr>
          <p:cNvPr id="105" name="Picture 104" descr="system.jpg">
            <a:extLst>
              <a:ext uri="{FF2B5EF4-FFF2-40B4-BE49-F238E27FC236}">
                <a16:creationId xmlns:a16="http://schemas.microsoft.com/office/drawing/2014/main" xmlns="" id="{56D74604-D150-4B4A-A402-5B88C7DCD5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" y="609600"/>
            <a:ext cx="990600" cy="990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xmlns="" id="{2F138F08-7506-4965-B3E8-7B670076DA08}"/>
              </a:ext>
            </a:extLst>
          </p:cNvPr>
          <p:cNvCxnSpPr>
            <a:stCxn id="105" idx="3"/>
            <a:endCxn id="86" idx="1"/>
          </p:cNvCxnSpPr>
          <p:nvPr/>
        </p:nvCxnSpPr>
        <p:spPr>
          <a:xfrm>
            <a:off x="1600200" y="1104900"/>
            <a:ext cx="990600" cy="95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xmlns="" id="{6760EC5A-2188-4837-9A53-EA4686FB734B}"/>
              </a:ext>
            </a:extLst>
          </p:cNvPr>
          <p:cNvCxnSpPr>
            <a:stCxn id="92" idx="2"/>
            <a:endCxn id="88" idx="0"/>
          </p:cNvCxnSpPr>
          <p:nvPr/>
        </p:nvCxnSpPr>
        <p:spPr>
          <a:xfrm rot="16200000" flipH="1">
            <a:off x="7038090" y="2046990"/>
            <a:ext cx="914400" cy="208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8" name="Picture 107" descr="video frame.jpg">
            <a:extLst>
              <a:ext uri="{FF2B5EF4-FFF2-40B4-BE49-F238E27FC236}">
                <a16:creationId xmlns:a16="http://schemas.microsoft.com/office/drawing/2014/main" xmlns="" id="{10961B39-2EBF-4B83-A7E0-114DC77347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2560" y="685800"/>
            <a:ext cx="1337040" cy="990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9" name="Picture 108" descr="video frame.jpg">
            <a:extLst>
              <a:ext uri="{FF2B5EF4-FFF2-40B4-BE49-F238E27FC236}">
                <a16:creationId xmlns:a16="http://schemas.microsoft.com/office/drawing/2014/main" xmlns="" id="{E6374011-4A3E-476B-A77F-BF07CE5F7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762000"/>
            <a:ext cx="1337040" cy="990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xmlns="" id="{2D67719C-4C26-453E-A50B-B83D3873EB56}"/>
              </a:ext>
            </a:extLst>
          </p:cNvPr>
          <p:cNvSpPr txBox="1"/>
          <p:nvPr/>
        </p:nvSpPr>
        <p:spPr>
          <a:xfrm>
            <a:off x="6858000" y="1828800"/>
            <a:ext cx="148944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Dividing Video into Frames</a:t>
            </a:r>
          </a:p>
        </p:txBody>
      </p:sp>
      <p:cxnSp>
        <p:nvCxnSpPr>
          <p:cNvPr id="111" name="Shape 204">
            <a:extLst>
              <a:ext uri="{FF2B5EF4-FFF2-40B4-BE49-F238E27FC236}">
                <a16:creationId xmlns:a16="http://schemas.microsoft.com/office/drawing/2014/main" xmlns="" id="{6196C2D0-AF70-4385-B267-FCED601C77E8}"/>
              </a:ext>
            </a:extLst>
          </p:cNvPr>
          <p:cNvCxnSpPr>
            <a:stCxn id="89" idx="2"/>
            <a:endCxn id="96" idx="3"/>
          </p:cNvCxnSpPr>
          <p:nvPr/>
        </p:nvCxnSpPr>
        <p:spPr>
          <a:xfrm rot="5400000">
            <a:off x="5606363" y="4920563"/>
            <a:ext cx="560174" cy="9525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hape 206">
            <a:extLst>
              <a:ext uri="{FF2B5EF4-FFF2-40B4-BE49-F238E27FC236}">
                <a16:creationId xmlns:a16="http://schemas.microsoft.com/office/drawing/2014/main" xmlns="" id="{25C17E4A-DD70-477C-9134-1E5C083FC262}"/>
              </a:ext>
            </a:extLst>
          </p:cNvPr>
          <p:cNvCxnSpPr>
            <a:stCxn id="90" idx="2"/>
            <a:endCxn id="96" idx="3"/>
          </p:cNvCxnSpPr>
          <p:nvPr/>
        </p:nvCxnSpPr>
        <p:spPr>
          <a:xfrm rot="5400000">
            <a:off x="6568070" y="3969069"/>
            <a:ext cx="549961" cy="28657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xmlns="" id="{19058BEF-18C1-4200-8E5E-45716D305BE2}"/>
              </a:ext>
            </a:extLst>
          </p:cNvPr>
          <p:cNvSpPr txBox="1"/>
          <p:nvPr/>
        </p:nvSpPr>
        <p:spPr>
          <a:xfrm>
            <a:off x="7476072" y="5257800"/>
            <a:ext cx="1583267" cy="3048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Yawn Detection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xmlns="" id="{38BD4943-45B2-4FDE-B377-3937AE74C52E}"/>
              </a:ext>
            </a:extLst>
          </p:cNvPr>
          <p:cNvSpPr txBox="1"/>
          <p:nvPr/>
        </p:nvSpPr>
        <p:spPr>
          <a:xfrm>
            <a:off x="5283195" y="5257800"/>
            <a:ext cx="2184400" cy="3048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Eye Closure Detection</a:t>
            </a:r>
          </a:p>
        </p:txBody>
      </p:sp>
      <p:pic>
        <p:nvPicPr>
          <p:cNvPr id="115" name="Picture 114" descr="person.jpg">
            <a:extLst>
              <a:ext uri="{FF2B5EF4-FFF2-40B4-BE49-F238E27FC236}">
                <a16:creationId xmlns:a16="http://schemas.microsoft.com/office/drawing/2014/main" xmlns="" id="{7BF56A9F-9621-4A19-9B49-87AD4E52EC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24225" y="2743200"/>
            <a:ext cx="1171575" cy="97202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116" name="Shape 225">
            <a:extLst>
              <a:ext uri="{FF2B5EF4-FFF2-40B4-BE49-F238E27FC236}">
                <a16:creationId xmlns:a16="http://schemas.microsoft.com/office/drawing/2014/main" xmlns="" id="{D6F61F6E-DD58-4A9B-A41B-233B5E7413D7}"/>
              </a:ext>
            </a:extLst>
          </p:cNvPr>
          <p:cNvCxnSpPr>
            <a:stCxn id="105" idx="2"/>
            <a:endCxn id="115" idx="1"/>
          </p:cNvCxnSpPr>
          <p:nvPr/>
        </p:nvCxnSpPr>
        <p:spPr>
          <a:xfrm rot="16200000" flipH="1">
            <a:off x="1400057" y="1305042"/>
            <a:ext cx="1629011" cy="2219325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xmlns="" id="{6C95F57C-7EAF-4178-9F52-1290D53D9ADC}"/>
              </a:ext>
            </a:extLst>
          </p:cNvPr>
          <p:cNvSpPr txBox="1"/>
          <p:nvPr/>
        </p:nvSpPr>
        <p:spPr>
          <a:xfrm>
            <a:off x="685800" y="1752600"/>
            <a:ext cx="914400" cy="3048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System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xmlns="" id="{9CF17D96-4EFD-4D6D-B260-42CBBFB1B65F}"/>
              </a:ext>
            </a:extLst>
          </p:cNvPr>
          <p:cNvSpPr txBox="1"/>
          <p:nvPr/>
        </p:nvSpPr>
        <p:spPr>
          <a:xfrm>
            <a:off x="990601" y="2740218"/>
            <a:ext cx="1904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Send Location of Driver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xmlns="" id="{9628723C-D23B-488D-B921-2F9C27F525F0}"/>
              </a:ext>
            </a:extLst>
          </p:cNvPr>
          <p:cNvSpPr txBox="1"/>
          <p:nvPr/>
        </p:nvSpPr>
        <p:spPr>
          <a:xfrm>
            <a:off x="3124200" y="3733800"/>
            <a:ext cx="16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Near ones of Driver</a:t>
            </a:r>
          </a:p>
        </p:txBody>
      </p:sp>
      <p:pic>
        <p:nvPicPr>
          <p:cNvPr id="120" name="Picture 119" descr="off alarm.jpg">
            <a:extLst>
              <a:ext uri="{FF2B5EF4-FFF2-40B4-BE49-F238E27FC236}">
                <a16:creationId xmlns:a16="http://schemas.microsoft.com/office/drawing/2014/main" xmlns="" id="{6F92F6DB-5BB3-4B33-8BE8-5FA683E05F4E}"/>
              </a:ext>
            </a:extLst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762000" y="5257800"/>
            <a:ext cx="990600" cy="8681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121" name="Shape 234">
            <a:extLst>
              <a:ext uri="{FF2B5EF4-FFF2-40B4-BE49-F238E27FC236}">
                <a16:creationId xmlns:a16="http://schemas.microsoft.com/office/drawing/2014/main" xmlns="" id="{629D397C-B6C1-47FF-A4AB-99EDEBBED63B}"/>
              </a:ext>
            </a:extLst>
          </p:cNvPr>
          <p:cNvCxnSpPr>
            <a:stCxn id="96" idx="2"/>
            <a:endCxn id="92" idx="0"/>
          </p:cNvCxnSpPr>
          <p:nvPr/>
        </p:nvCxnSpPr>
        <p:spPr>
          <a:xfrm rot="5400000" flipH="1" flipV="1">
            <a:off x="3132840" y="1972560"/>
            <a:ext cx="5715000" cy="2989080"/>
          </a:xfrm>
          <a:prstGeom prst="bentConnector5">
            <a:avLst>
              <a:gd name="adj1" fmla="val -2118"/>
              <a:gd name="adj2" fmla="val 157517"/>
              <a:gd name="adj3" fmla="val 104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xmlns="" id="{9597E0E4-3A02-40C5-9A18-901C81FFE3ED}"/>
              </a:ext>
            </a:extLst>
          </p:cNvPr>
          <p:cNvSpPr txBox="1"/>
          <p:nvPr/>
        </p:nvSpPr>
        <p:spPr>
          <a:xfrm>
            <a:off x="457200" y="6172200"/>
            <a:ext cx="144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Alarm turnoff by Driver Manually</a:t>
            </a:r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xmlns="" id="{3DFEEA09-D45D-4D9F-884D-A240839B7F00}"/>
              </a:ext>
            </a:extLst>
          </p:cNvPr>
          <p:cNvCxnSpPr>
            <a:stCxn id="91" idx="1"/>
            <a:endCxn id="120" idx="3"/>
          </p:cNvCxnSpPr>
          <p:nvPr/>
        </p:nvCxnSpPr>
        <p:spPr>
          <a:xfrm rot="10800000" flipV="1">
            <a:off x="1752600" y="5686425"/>
            <a:ext cx="590550" cy="542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406193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540" y="0"/>
            <a:ext cx="10160000" cy="1143000"/>
          </a:xfrm>
        </p:spPr>
        <p:txBody>
          <a:bodyPr/>
          <a:lstStyle/>
          <a:p>
            <a:pPr algn="ctr"/>
            <a:r>
              <a:rPr lang="en-IN" sz="3200" b="1" dirty="0">
                <a:latin typeface="Bahnschrift" pitchFamily="34" charset="0"/>
              </a:rPr>
              <a:t>DESIGN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118" y="1076674"/>
            <a:ext cx="5733506" cy="3556286"/>
          </a:xfrm>
          <a:prstGeom prst="rect">
            <a:avLst/>
          </a:prstGeom>
        </p:spPr>
      </p:pic>
      <p:sp>
        <p:nvSpPr>
          <p:cNvPr id="4" name="Left-Up Arrow 3"/>
          <p:cNvSpPr/>
          <p:nvPr/>
        </p:nvSpPr>
        <p:spPr>
          <a:xfrm>
            <a:off x="2887871" y="4742688"/>
            <a:ext cx="1499616" cy="390144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0" y="4614594"/>
            <a:ext cx="3035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Bahnschrift" pitchFamily="34" charset="0"/>
              </a:rPr>
              <a:t>Starts counting frames per second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48683" y="5827776"/>
            <a:ext cx="1865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Bahnschrift" pitchFamily="34" charset="0"/>
              </a:rPr>
              <a:t>Stops Counting Frames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54623" y="1076674"/>
            <a:ext cx="5559553" cy="3556286"/>
          </a:xfrm>
          <a:prstGeom prst="rect">
            <a:avLst/>
          </a:prstGeom>
        </p:spPr>
      </p:pic>
      <p:sp>
        <p:nvSpPr>
          <p:cNvPr id="20" name="Up-Down Arrow 19"/>
          <p:cNvSpPr/>
          <p:nvPr/>
        </p:nvSpPr>
        <p:spPr>
          <a:xfrm>
            <a:off x="4806696" y="4696943"/>
            <a:ext cx="149352" cy="1130833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694479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64" y="0"/>
            <a:ext cx="10160000" cy="1143000"/>
          </a:xfrm>
        </p:spPr>
        <p:txBody>
          <a:bodyPr/>
          <a:lstStyle/>
          <a:p>
            <a:pPr algn="ctr"/>
            <a:r>
              <a:rPr lang="en-IN" sz="3200" b="1" dirty="0">
                <a:latin typeface="Bahnschrift" pitchFamily="34" charset="0"/>
              </a:rPr>
              <a:t>DESIGN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098477"/>
            <a:ext cx="5693664" cy="37417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FE9BD03-F658-5940-A65A-962062BAE4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693663" y="1098477"/>
            <a:ext cx="5591193" cy="374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77699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96" y="-301752"/>
            <a:ext cx="10160000" cy="1143000"/>
          </a:xfrm>
        </p:spPr>
        <p:txBody>
          <a:bodyPr/>
          <a:lstStyle/>
          <a:p>
            <a:pPr algn="ctr"/>
            <a:r>
              <a:rPr lang="en-IN" sz="3200" b="1" dirty="0">
                <a:latin typeface="Bahnschrift" pitchFamily="34" charset="0"/>
              </a:rPr>
              <a:t>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" y="707136"/>
            <a:ext cx="5687569" cy="28895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06440" y="707137"/>
            <a:ext cx="5401848" cy="28895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2" y="3718560"/>
            <a:ext cx="5687569" cy="3139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06440" y="3718560"/>
            <a:ext cx="5401848" cy="313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596885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1797</TotalTime>
  <Words>563</Words>
  <Application>Microsoft Office PowerPoint</Application>
  <PresentationFormat>Custom</PresentationFormat>
  <Paragraphs>116</Paragraphs>
  <Slides>17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Adjacency</vt:lpstr>
      <vt:lpstr>Slide 1</vt:lpstr>
      <vt:lpstr>Slide 2</vt:lpstr>
      <vt:lpstr>Introduction of the problem</vt:lpstr>
      <vt:lpstr>Slide 4</vt:lpstr>
      <vt:lpstr>PROBLEM STATEMENT</vt:lpstr>
      <vt:lpstr>SOLUTION APPROACH / METHODOLOGY</vt:lpstr>
      <vt:lpstr>DESIGN</vt:lpstr>
      <vt:lpstr>DESIGN</vt:lpstr>
      <vt:lpstr>DESIGN</vt:lpstr>
      <vt:lpstr>DESIGN</vt:lpstr>
      <vt:lpstr>TESTING(TEST CASE)</vt:lpstr>
      <vt:lpstr>IMPLEMENTATION </vt:lpstr>
      <vt:lpstr>IMPLEMENTATION </vt:lpstr>
      <vt:lpstr>IMPLEMENTATION </vt:lpstr>
      <vt:lpstr>FUTURE SCOPE</vt:lpstr>
      <vt:lpstr>REFERENCES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DRIVER DROWSINESS DETECTION</dc:title>
  <dc:creator>princy upadhyay</dc:creator>
  <cp:lastModifiedBy>Windows User</cp:lastModifiedBy>
  <cp:revision>164</cp:revision>
  <dcterms:created xsi:type="dcterms:W3CDTF">2020-09-20T05:34:26Z</dcterms:created>
  <dcterms:modified xsi:type="dcterms:W3CDTF">2021-06-30T08:17:20Z</dcterms:modified>
</cp:coreProperties>
</file>

<file path=docProps/thumbnail.jpeg>
</file>